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6" d="100"/>
          <a:sy n="126"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DC96B-DE78-44CF-80E1-2B9DC32B83D6}" type="datetimeFigureOut">
              <a:rPr lang="en-US" smtClean="0"/>
              <a:t>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66EB4-4A90-4FC8-A810-998BF2BEEA0F}" type="slidenum">
              <a:rPr lang="en-US" smtClean="0"/>
              <a:t>‹#›</a:t>
            </a:fld>
            <a:endParaRPr lang="en-US"/>
          </a:p>
        </p:txBody>
      </p:sp>
    </p:spTree>
    <p:extLst>
      <p:ext uri="{BB962C8B-B14F-4D97-AF65-F5344CB8AC3E}">
        <p14:creationId xmlns:p14="http://schemas.microsoft.com/office/powerpoint/2010/main" val="68502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39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639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1C438BE3-B115-42FE-BA0A-DF4C060A11E9}" type="datetime1">
              <a:rPr lang="en-US" smtClean="0"/>
              <a:pPr eaLnBrk="1" fontAlgn="base" hangingPunct="1">
                <a:spcBef>
                  <a:spcPct val="0"/>
                </a:spcBef>
                <a:spcAft>
                  <a:spcPct val="0"/>
                </a:spcAft>
              </a:pPr>
              <a:t>1/6/2012</a:t>
            </a:fld>
            <a:endParaRPr lang="en-US" smtClean="0"/>
          </a:p>
        </p:txBody>
      </p:sp>
      <p:sp>
        <p:nvSpPr>
          <p:cNvPr id="76391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639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A3E734E9-A0DD-4B2C-8AD4-37BA063062B0}" type="slidenum">
              <a:rPr lang="en-US" smtClean="0"/>
              <a:pPr eaLnBrk="1" fontAlgn="base" hangingPunct="1">
                <a:spcBef>
                  <a:spcPct val="0"/>
                </a:spcBef>
                <a:spcAft>
                  <a:spcPct val="0"/>
                </a:spcAft>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21FF0B3D-48F2-4CE0-98C3-6676EDE4DA5F}" type="slidenum">
              <a:rPr lang="en-US" smtClean="0"/>
              <a:pPr eaLnBrk="1" fontAlgn="base" hangingPunct="1">
                <a:spcBef>
                  <a:spcPct val="0"/>
                </a:spcBef>
                <a:spcAft>
                  <a:spcPct val="0"/>
                </a:spcAft>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59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659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52D57B22-1E3A-44B4-A140-EABA547B8BA5}" type="datetime1">
              <a:rPr lang="en-US" smtClean="0"/>
              <a:pPr eaLnBrk="1" fontAlgn="base" hangingPunct="1">
                <a:spcBef>
                  <a:spcPct val="0"/>
                </a:spcBef>
                <a:spcAft>
                  <a:spcPct val="0"/>
                </a:spcAft>
              </a:pPr>
              <a:t>1/6/2012</a:t>
            </a:fld>
            <a:endParaRPr lang="en-US" smtClean="0"/>
          </a:p>
        </p:txBody>
      </p:sp>
      <p:sp>
        <p:nvSpPr>
          <p:cNvPr id="76595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659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0B6A2308-5B35-4CB9-9C7D-59459AFC998D}" type="slidenum">
              <a:rPr lang="en-US" smtClean="0"/>
              <a:pPr eaLnBrk="1" fontAlgn="base" hangingPunct="1">
                <a:spcBef>
                  <a:spcPct val="0"/>
                </a:spcBef>
                <a:spcAft>
                  <a:spcPct val="0"/>
                </a:spcAft>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66979"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D17F2DF3-3361-4E8F-9BB8-631E8EE0A07C}" type="datetime1">
              <a:rPr lang="en-US" smtClean="0"/>
              <a:pPr eaLnBrk="1" fontAlgn="base" hangingPunct="1">
                <a:spcBef>
                  <a:spcPct val="0"/>
                </a:spcBef>
                <a:spcAft>
                  <a:spcPct val="0"/>
                </a:spcAft>
              </a:pPr>
              <a:t>1/6/2012</a:t>
            </a:fld>
            <a:endParaRPr lang="en-US" smtClean="0"/>
          </a:p>
        </p:txBody>
      </p:sp>
      <p:sp>
        <p:nvSpPr>
          <p:cNvPr id="76698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6698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50F94EF4-3C3E-4B66-AA06-2D2F05058B32}" type="slidenum">
              <a:rPr lang="en-US" smtClean="0"/>
              <a:pPr eaLnBrk="1" fontAlgn="base" hangingPunct="1">
                <a:spcBef>
                  <a:spcPct val="0"/>
                </a:spcBef>
                <a:spcAft>
                  <a:spcPct val="0"/>
                </a:spcAft>
              </a:pPr>
              <a:t>6</a:t>
            </a:fld>
            <a:endParaRPr lang="en-US" smtClean="0"/>
          </a:p>
        </p:txBody>
      </p:sp>
      <p:sp>
        <p:nvSpPr>
          <p:cNvPr id="7669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C7F80EE2-B728-4775-BDCB-47D4B8CC47F3}" type="slidenum">
              <a:rPr lang="en-US" sz="1200"/>
              <a:pPr algn="r" eaLnBrk="1" hangingPunct="1"/>
              <a:t>6</a:t>
            </a:fld>
            <a:endParaRPr lang="en-US" sz="1200"/>
          </a:p>
        </p:txBody>
      </p:sp>
      <p:sp>
        <p:nvSpPr>
          <p:cNvPr id="76698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6800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001F4893-7A95-4505-A126-3FA21C867861}" type="datetime1">
              <a:rPr lang="en-US" smtClean="0"/>
              <a:pPr eaLnBrk="1" fontAlgn="base" hangingPunct="1">
                <a:spcBef>
                  <a:spcPct val="0"/>
                </a:spcBef>
                <a:spcAft>
                  <a:spcPct val="0"/>
                </a:spcAft>
              </a:pPr>
              <a:t>1/6/2012</a:t>
            </a:fld>
            <a:endParaRPr lang="en-US" smtClean="0"/>
          </a:p>
        </p:txBody>
      </p:sp>
      <p:sp>
        <p:nvSpPr>
          <p:cNvPr id="76800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680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C18E271-5383-4039-A44D-D01F215EFC4E}" type="slidenum">
              <a:rPr lang="en-US" smtClean="0"/>
              <a:pPr eaLnBrk="1" fontAlgn="base" hangingPunct="1">
                <a:spcBef>
                  <a:spcPct val="0"/>
                </a:spcBef>
                <a:spcAft>
                  <a:spcPct val="0"/>
                </a:spcAft>
              </a:pPr>
              <a:t>7</a:t>
            </a:fld>
            <a:endParaRPr lang="en-US" smtClean="0"/>
          </a:p>
        </p:txBody>
      </p:sp>
      <p:sp>
        <p:nvSpPr>
          <p:cNvPr id="7680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F6D96552-8331-47D3-93F6-BADD5B220B8F}" type="slidenum">
              <a:rPr lang="en-US" sz="1200"/>
              <a:pPr algn="r" eaLnBrk="1" hangingPunct="1"/>
              <a:t>7</a:t>
            </a:fld>
            <a:endParaRPr lang="en-US" sz="1200"/>
          </a:p>
        </p:txBody>
      </p:sp>
      <p:sp>
        <p:nvSpPr>
          <p:cNvPr id="768007"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6902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ADE2C19A-D04D-482E-80DB-9A94F53DF664}" type="datetime1">
              <a:rPr lang="en-US" smtClean="0"/>
              <a:pPr eaLnBrk="1" fontAlgn="base" hangingPunct="1">
                <a:spcBef>
                  <a:spcPct val="0"/>
                </a:spcBef>
                <a:spcAft>
                  <a:spcPct val="0"/>
                </a:spcAft>
              </a:pPr>
              <a:t>1/6/2012</a:t>
            </a:fld>
            <a:endParaRPr lang="en-US" smtClean="0"/>
          </a:p>
        </p:txBody>
      </p:sp>
      <p:sp>
        <p:nvSpPr>
          <p:cNvPr id="76902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6902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0B63655C-5BFE-4481-A01C-0EB3187096E5}" type="slidenum">
              <a:rPr lang="en-US" smtClean="0"/>
              <a:pPr eaLnBrk="1" fontAlgn="base" hangingPunct="1">
                <a:spcBef>
                  <a:spcPct val="0"/>
                </a:spcBef>
                <a:spcAft>
                  <a:spcPct val="0"/>
                </a:spcAft>
              </a:pPr>
              <a:t>8</a:t>
            </a:fld>
            <a:endParaRPr lang="en-US" smtClean="0"/>
          </a:p>
        </p:txBody>
      </p:sp>
      <p:sp>
        <p:nvSpPr>
          <p:cNvPr id="7690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DE87BDA0-0689-4F2A-AA22-58730341B725}" type="slidenum">
              <a:rPr lang="en-US" sz="1200"/>
              <a:pPr algn="r" eaLnBrk="1" hangingPunct="1"/>
              <a:t>8</a:t>
            </a:fld>
            <a:endParaRPr lang="en-US" sz="1200"/>
          </a:p>
        </p:txBody>
      </p:sp>
      <p:sp>
        <p:nvSpPr>
          <p:cNvPr id="76903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9032" name="Rectangle 3"/>
          <p:cNvSpPr>
            <a:spLocks noGrp="1" noChangeArrowheads="1"/>
          </p:cNvSpPr>
          <p:nvPr>
            <p:ph type="body" idx="1"/>
          </p:nvPr>
        </p:nvSpPr>
        <p:spPr bwMode="auto">
          <a:xfrm>
            <a:off x="1219200" y="4194175"/>
            <a:ext cx="44958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sz="1000" smtClean="0"/>
              <a:t>Discuss with the students when a taxpayer needs to consider changing his or her withholding. (Large refund, large balance due)</a:t>
            </a:r>
          </a:p>
          <a:p>
            <a:pPr marL="171450" indent="-171450" eaLnBrk="1" hangingPunct="1">
              <a:spcBef>
                <a:spcPct val="0"/>
              </a:spcBef>
            </a:pPr>
            <a:r>
              <a:rPr lang="en-US" sz="1000" smtClean="0"/>
              <a:t>Remind students that there is not a penalty for having too much withheld. In fact, many taxpayers have excess withholding so that they will receive a large refund. </a:t>
            </a:r>
          </a:p>
          <a:p>
            <a:pPr marL="171450" indent="-171450" eaLnBrk="1" hangingPunct="1">
              <a:spcBef>
                <a:spcPct val="0"/>
              </a:spcBef>
            </a:pPr>
            <a:r>
              <a:rPr lang="en-US" sz="1000" smtClean="0"/>
              <a:t>Tell students that if they are working with someone who has been struggling to “get by” and that person is due a large refund, they may want to suggest that the person decrease his or her withholding. This would allow the taxpayer to receive more money in each paycheck and not have such a large refund.</a:t>
            </a:r>
          </a:p>
          <a:p>
            <a:pPr marL="171450" indent="-171450" eaLnBrk="1" hangingPunct="1">
              <a:spcBef>
                <a:spcPct val="0"/>
              </a:spcBef>
            </a:pPr>
            <a:endParaRPr lang="en-US" sz="10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00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700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78EF678F-654B-4165-A60F-75AC78941E81}" type="datetime1">
              <a:rPr lang="en-US" smtClean="0"/>
              <a:pPr eaLnBrk="1" fontAlgn="base" hangingPunct="1">
                <a:spcBef>
                  <a:spcPct val="0"/>
                </a:spcBef>
                <a:spcAft>
                  <a:spcPct val="0"/>
                </a:spcAft>
              </a:pPr>
              <a:t>1/6/2012</a:t>
            </a:fld>
            <a:endParaRPr lang="en-US" smtClean="0"/>
          </a:p>
        </p:txBody>
      </p:sp>
      <p:sp>
        <p:nvSpPr>
          <p:cNvPr id="77005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7005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112B3AE-3A24-4407-A24C-34987C6C1B68}" type="slidenum">
              <a:rPr lang="en-US" smtClean="0"/>
              <a:pPr eaLnBrk="1" fontAlgn="base" hangingPunct="1">
                <a:spcBef>
                  <a:spcPct val="0"/>
                </a:spcBef>
                <a:spcAft>
                  <a:spcPct val="0"/>
                </a:spcAft>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grpSp>
          <p:nvGrpSpPr>
            <p:cNvPr id="6" name="Group 4"/>
            <p:cNvGrpSpPr>
              <a:grpSpLocks/>
            </p:cNvGrpSpPr>
            <p:nvPr/>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hangingPunct="0">
                  <a:defRPr/>
                </a:pPr>
                <a:endParaRPr lang="en-US">
                  <a:ea typeface="+mn-ea"/>
                </a:endParaRPr>
              </a:p>
            </p:txBody>
          </p:sp>
        </p:grpSp>
        <p:grpSp>
          <p:nvGrpSpPr>
            <p:cNvPr id="7" name="Group 8"/>
            <p:cNvGrpSpPr>
              <a:grpSpLocks/>
            </p:cNvGrpSpPr>
            <p:nvPr/>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hangingPunct="0">
                  <a:defRPr/>
                </a:pPr>
                <a:endParaRPr lang="en-US">
                  <a:ea typeface="+mn-ea"/>
                </a:endParaRPr>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charset="2"/>
              <a:buNone/>
              <a:defRPr/>
            </a:lvl1pPr>
          </a:lstStyle>
          <a:p>
            <a:r>
              <a:rPr lang="en-US" smtClean="0"/>
              <a:t>Click to edit Master subtitle style</a:t>
            </a:r>
            <a:endParaRPr lang="en-US"/>
          </a:p>
        </p:txBody>
      </p:sp>
      <p:sp>
        <p:nvSpPr>
          <p:cNvPr id="13" name="Rectangle 9"/>
          <p:cNvSpPr>
            <a:spLocks noGrp="1" noChangeArrowheads="1"/>
          </p:cNvSpPr>
          <p:nvPr>
            <p:ph type="dt" sz="half" idx="10"/>
          </p:nvPr>
        </p:nvSpPr>
        <p:spPr>
          <a:xfrm>
            <a:off x="457200" y="6400800"/>
            <a:ext cx="2133600" cy="320675"/>
          </a:xfrm>
        </p:spPr>
        <p:txBody>
          <a:bodyPr/>
          <a:lstStyle>
            <a:lvl1pPr>
              <a:defRPr/>
            </a:lvl1pPr>
          </a:lstStyle>
          <a:p>
            <a:fld id="{834E2964-948A-45A7-8B44-533BFC13C811}" type="datetimeFigureOut">
              <a:rPr lang="en-US" smtClean="0"/>
              <a:t>1/6/2012</a:t>
            </a:fld>
            <a:endParaRPr lang="en-US"/>
          </a:p>
        </p:txBody>
      </p:sp>
      <p:sp>
        <p:nvSpPr>
          <p:cNvPr id="14" name="Rectangle 10"/>
          <p:cNvSpPr>
            <a:spLocks noGrp="1" noChangeArrowheads="1"/>
          </p:cNvSpPr>
          <p:nvPr>
            <p:ph type="ftr" sz="quarter" idx="11"/>
          </p:nvPr>
        </p:nvSpPr>
        <p:spPr>
          <a:xfrm>
            <a:off x="3124200" y="6400800"/>
            <a:ext cx="2895600" cy="320675"/>
          </a:xfrm>
        </p:spPr>
        <p:txBody>
          <a:bodyPr/>
          <a:lstStyle>
            <a:lvl1pPr>
              <a:defRPr/>
            </a:lvl1pPr>
          </a:lstStyle>
          <a:p>
            <a:endParaRPr lang="en-US"/>
          </a:p>
        </p:txBody>
      </p:sp>
      <p:sp>
        <p:nvSpPr>
          <p:cNvPr id="15" name="Rectangle 11"/>
          <p:cNvSpPr>
            <a:spLocks noGrp="1" noChangeArrowheads="1"/>
          </p:cNvSpPr>
          <p:nvPr>
            <p:ph type="sldNum" sz="quarter" idx="12"/>
          </p:nvPr>
        </p:nvSpPr>
        <p:spPr>
          <a:xfrm>
            <a:off x="6553200" y="6400800"/>
            <a:ext cx="2133600" cy="320675"/>
          </a:xfrm>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1610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79178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6046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604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370708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418808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724400"/>
          </a:xfrm>
        </p:spPr>
        <p:txBody>
          <a:bodyPr>
            <a:normAutofit/>
          </a:bodyPr>
          <a:lstStyle/>
          <a:p>
            <a:pPr lvl="0"/>
            <a:r>
              <a:rPr lang="en-US" noProof="0" smtClean="0"/>
              <a:t>Click icon to add table</a:t>
            </a:r>
            <a:endParaRPr lang="en-US" noProof="0" smtClean="0"/>
          </a:p>
        </p:txBody>
      </p:sp>
      <p:sp>
        <p:nvSpPr>
          <p:cNvPr id="4"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83661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8596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96474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167102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062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44344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293017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308555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834E2964-948A-45A7-8B44-533BFC13C81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178B95E3-AB88-41A2-B9A1-699C344BB860}" type="slidenum">
              <a:rPr lang="en-US" smtClean="0"/>
              <a:t>‹#›</a:t>
            </a:fld>
            <a:endParaRPr lang="en-US"/>
          </a:p>
        </p:txBody>
      </p:sp>
    </p:spTree>
    <p:extLst>
      <p:ext uri="{BB962C8B-B14F-4D97-AF65-F5344CB8AC3E}">
        <p14:creationId xmlns:p14="http://schemas.microsoft.com/office/powerpoint/2010/main" val="390054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2580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grpSp>
          <p:nvGrpSpPr>
            <p:cNvPr id="1034" name="Group 4"/>
            <p:cNvGrpSpPr>
              <a:grpSpLocks/>
            </p:cNvGrpSpPr>
            <p:nvPr/>
          </p:nvGrpSpPr>
          <p:grpSpPr bwMode="auto">
            <a:xfrm>
              <a:off x="240" y="893"/>
              <a:ext cx="5232" cy="115"/>
              <a:chOff x="240" y="893"/>
              <a:chExt cx="5232" cy="115"/>
            </a:xfrm>
          </p:grpSpPr>
          <p:sp>
            <p:nvSpPr>
              <p:cNvPr id="2580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2580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hangingPunct="0">
                  <a:defRPr/>
                </a:pPr>
                <a:endParaRPr lang="en-US">
                  <a:ea typeface="+mn-ea"/>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Rectangle 8"/>
          <p:cNvSpPr>
            <a:spLocks noGrp="1" noChangeArrowheads="1"/>
          </p:cNvSpPr>
          <p:nvPr>
            <p:ph type="body" idx="1"/>
          </p:nvPr>
        </p:nvSpPr>
        <p:spPr bwMode="auto">
          <a:xfrm>
            <a:off x="9144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58057" name="Rectangle 9"/>
          <p:cNvSpPr>
            <a:spLocks noGrp="1" noChangeArrowheads="1"/>
          </p:cNvSpPr>
          <p:nvPr>
            <p:ph type="dt" sz="half" idx="2"/>
          </p:nvPr>
        </p:nvSpPr>
        <p:spPr bwMode="auto">
          <a:xfrm>
            <a:off x="914400" y="6403975"/>
            <a:ext cx="19812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latin typeface="Calibri" pitchFamily="34" charset="0"/>
                <a:ea typeface="ＭＳ Ｐゴシック" pitchFamily="-65" charset="-128"/>
              </a:defRPr>
            </a:lvl1pPr>
          </a:lstStyle>
          <a:p>
            <a:fld id="{834E2964-948A-45A7-8B44-533BFC13C811}" type="datetimeFigureOut">
              <a:rPr lang="en-US" smtClean="0"/>
              <a:t>1/6/2012</a:t>
            </a:fld>
            <a:endParaRPr lang="en-US"/>
          </a:p>
        </p:txBody>
      </p:sp>
      <p:sp>
        <p:nvSpPr>
          <p:cNvPr id="258058" name="Rectangle 10"/>
          <p:cNvSpPr>
            <a:spLocks noGrp="1" noChangeArrowheads="1"/>
          </p:cNvSpPr>
          <p:nvPr>
            <p:ph type="ftr" sz="quarter" idx="3"/>
          </p:nvPr>
        </p:nvSpPr>
        <p:spPr bwMode="auto">
          <a:xfrm>
            <a:off x="3352800" y="6400800"/>
            <a:ext cx="2971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000">
                <a:latin typeface="Calibri" pitchFamily="34" charset="0"/>
                <a:ea typeface="ＭＳ Ｐゴシック" pitchFamily="-65" charset="-128"/>
              </a:defRPr>
            </a:lvl1pPr>
          </a:lstStyle>
          <a:p>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latin typeface="Calibri" pitchFamily="34" charset="0"/>
                <a:ea typeface="ＭＳ Ｐゴシック" pitchFamily="-65" charset="-128"/>
              </a:defRPr>
            </a:lvl1pPr>
          </a:lstStyle>
          <a:p>
            <a:fld id="{178B95E3-AB88-41A2-B9A1-699C344BB860}" type="slidenum">
              <a:rPr lang="en-US" smtClean="0"/>
              <a:t>‹#›</a:t>
            </a:fld>
            <a:endParaRPr lang="en-US"/>
          </a:p>
        </p:txBody>
      </p:sp>
      <p:sp>
        <p:nvSpPr>
          <p:cNvPr id="2580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2pPr>
      <a:lvl3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3pPr>
      <a:lvl4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4pPr>
      <a:lvl5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6pPr>
      <a:lvl7pPr marL="9144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7pPr>
      <a:lvl8pPr marL="13716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8pPr>
      <a:lvl9pPr marL="18288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4"/>
          <p:cNvSpPr>
            <a:spLocks noGrp="1" noChangeArrowheads="1"/>
          </p:cNvSpPr>
          <p:nvPr>
            <p:ph type="ctrTitle"/>
          </p:nvPr>
        </p:nvSpPr>
        <p:spPr/>
        <p:txBody>
          <a:bodyPr/>
          <a:lstStyle/>
          <a:p>
            <a:pPr eaLnBrk="1" hangingPunct="1"/>
            <a:r>
              <a:rPr lang="en-US" smtClean="0"/>
              <a:t>Refund / Amount Owed</a:t>
            </a:r>
          </a:p>
        </p:txBody>
      </p:sp>
      <p:sp>
        <p:nvSpPr>
          <p:cNvPr id="372739" name="Rectangle 5"/>
          <p:cNvSpPr>
            <a:spLocks noGrp="1" noChangeArrowheads="1"/>
          </p:cNvSpPr>
          <p:nvPr>
            <p:ph type="subTitle" idx="1"/>
          </p:nvPr>
        </p:nvSpPr>
        <p:spPr/>
        <p:txBody>
          <a:bodyPr/>
          <a:lstStyle/>
          <a:p>
            <a:pPr eaLnBrk="1" hangingPunct="1">
              <a:buFont typeface="Wingdings" pitchFamily="2" charset="2"/>
              <a:buNone/>
            </a:pPr>
            <a:r>
              <a:rPr lang="en-US" smtClean="0"/>
              <a:t>Form 1040  Lines 73-76</a:t>
            </a:r>
          </a:p>
          <a:p>
            <a:pPr eaLnBrk="1" hangingPunct="1">
              <a:buFont typeface="Wingdings" pitchFamily="2" charset="2"/>
              <a:buNone/>
            </a:pPr>
            <a:r>
              <a:rPr lang="en-US" smtClean="0"/>
              <a:t>4012  Tabs 6 &amp; 12</a:t>
            </a:r>
          </a:p>
        </p:txBody>
      </p:sp>
      <p:pic>
        <p:nvPicPr>
          <p:cNvPr id="515080" name="~PP33303.WAV">
            <a:hlinkClick r:id="" action="ppaction://media"/>
          </p:cNvPr>
          <p:cNvPicPr>
            <a:picLocks noRot="1" noChangeAspect="1" noChangeArrowheads="1"/>
          </p:cNvPicPr>
          <p:nvPr>
            <a:wavAudioFile r:embed="rId1" name="~PP370.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41" name="Text Box 5"/>
          <p:cNvSpPr txBox="1">
            <a:spLocks noChangeArrowheads="1"/>
          </p:cNvSpPr>
          <p:nvPr/>
        </p:nvSpPr>
        <p:spPr bwMode="auto">
          <a:xfrm>
            <a:off x="2971800" y="152400"/>
            <a:ext cx="586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a:r>
              <a:rPr lang="en-US" sz="1400" dirty="0"/>
              <a:t>4491-30 Refund and Amount of Tax Owed v11.0 </a:t>
            </a:r>
            <a:r>
              <a:rPr lang="en-US" sz="1400" dirty="0" smtClean="0"/>
              <a:t>VO.pptx</a:t>
            </a:r>
            <a:endParaRPr lang="en-US" sz="1400" dirty="0"/>
          </a:p>
        </p:txBody>
      </p:sp>
      <p:sp>
        <p:nvSpPr>
          <p:cNvPr id="37274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274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96FB684-ECA7-46A4-9870-5C84B39BCEF4}" type="slidenum">
              <a:rPr lang="en-US" smtClean="0"/>
              <a:pPr eaLnBrk="1" fontAlgn="base" hangingPunct="1">
                <a:spcBef>
                  <a:spcPct val="0"/>
                </a:spcBef>
                <a:spcAft>
                  <a:spcPct val="0"/>
                </a:spcAft>
              </a:pPr>
              <a:t>1</a:t>
            </a:fld>
            <a:endParaRPr lang="en-US" smtClean="0"/>
          </a:p>
        </p:txBody>
      </p:sp>
      <p:sp>
        <p:nvSpPr>
          <p:cNvPr id="37274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1149927965"/>
      </p:ext>
    </p:extLst>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508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1508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r>
              <a:rPr lang="en-US" smtClean="0"/>
              <a:t>REFUND OPTIONS</a:t>
            </a:r>
          </a:p>
        </p:txBody>
      </p:sp>
      <p:sp>
        <p:nvSpPr>
          <p:cNvPr id="373763" name="Rectangle 3"/>
          <p:cNvSpPr>
            <a:spLocks noGrp="1" noChangeArrowheads="1"/>
          </p:cNvSpPr>
          <p:nvPr>
            <p:ph type="body" idx="1"/>
          </p:nvPr>
        </p:nvSpPr>
        <p:spPr/>
        <p:txBody>
          <a:bodyPr/>
          <a:lstStyle/>
          <a:p>
            <a:pPr eaLnBrk="1" hangingPunct="1"/>
            <a:r>
              <a:rPr lang="en-US" smtClean="0"/>
              <a:t>Payment by check - no action needed</a:t>
            </a:r>
          </a:p>
          <a:p>
            <a:pPr eaLnBrk="1" hangingPunct="1"/>
            <a:r>
              <a:rPr lang="en-US" smtClean="0"/>
              <a:t>Apply to next year’s tax</a:t>
            </a:r>
          </a:p>
          <a:p>
            <a:pPr eaLnBrk="1" hangingPunct="1"/>
            <a:r>
              <a:rPr lang="en-US" smtClean="0"/>
              <a:t>Direct Deposit (faster and safer)</a:t>
            </a:r>
          </a:p>
          <a:p>
            <a:pPr lvl="1" eaLnBrk="1" hangingPunct="1"/>
            <a:r>
              <a:rPr lang="en-US" smtClean="0"/>
              <a:t>Specify account type</a:t>
            </a:r>
          </a:p>
          <a:p>
            <a:pPr lvl="1" eaLnBrk="1" hangingPunct="1"/>
            <a:r>
              <a:rPr lang="en-US" smtClean="0"/>
              <a:t>Enter both routing and account numbers</a:t>
            </a:r>
          </a:p>
          <a:p>
            <a:pPr lvl="1" eaLnBrk="1" hangingPunct="1"/>
            <a:r>
              <a:rPr lang="en-US" smtClean="0"/>
              <a:t>Use Form 8888 for split refund</a:t>
            </a:r>
          </a:p>
          <a:p>
            <a:pPr lvl="2" eaLnBrk="1" hangingPunct="1"/>
            <a:r>
              <a:rPr lang="en-US" smtClean="0"/>
              <a:t>Can receive a portion in a check   </a:t>
            </a:r>
            <a:r>
              <a:rPr lang="en-US" smtClean="0">
                <a:solidFill>
                  <a:srgbClr val="FF0000"/>
                </a:solidFill>
              </a:rPr>
              <a:t>NEW</a:t>
            </a:r>
          </a:p>
          <a:p>
            <a:pPr lvl="2" eaLnBrk="1" hangingPunct="1"/>
            <a:r>
              <a:rPr lang="en-US" smtClean="0"/>
              <a:t>Up to 3 different accounts</a:t>
            </a:r>
          </a:p>
        </p:txBody>
      </p:sp>
      <p:sp>
        <p:nvSpPr>
          <p:cNvPr id="373764" name="Rectangle 6"/>
          <p:cNvSpPr>
            <a:spLocks noChangeArrowheads="1"/>
          </p:cNvSpPr>
          <p:nvPr/>
        </p:nvSpPr>
        <p:spPr bwMode="auto">
          <a:xfrm>
            <a:off x="4767263" y="62626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7376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3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33B808F-6ADD-410C-AE59-2DFE94A1C6DD}" type="slidenum">
              <a:rPr lang="en-US" smtClean="0"/>
              <a:pPr eaLnBrk="1" fontAlgn="base" hangingPunct="1">
                <a:spcBef>
                  <a:spcPct val="0"/>
                </a:spcBef>
                <a:spcAft>
                  <a:spcPct val="0"/>
                </a:spcAft>
              </a:pPr>
              <a:t>2</a:t>
            </a:fld>
            <a:endParaRPr lang="en-US" smtClean="0"/>
          </a:p>
        </p:txBody>
      </p:sp>
      <p:sp>
        <p:nvSpPr>
          <p:cNvPr id="37376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5129" name="~PP43303.WAV">
            <a:hlinkClick r:id="" action="ppaction://media"/>
          </p:cNvPr>
          <p:cNvPicPr>
            <a:picLocks noRot="1" noChangeAspect="1" noChangeArrowheads="1"/>
          </p:cNvPicPr>
          <p:nvPr>
            <a:wavAudioFile r:embed="rId1" name="~PP462.WAV"/>
          </p:nvPr>
        </p:nvPicPr>
        <p:blipFill>
          <a:blip r:embed="rId3">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178395"/>
      </p:ext>
    </p:extLst>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12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r>
              <a:rPr lang="en-US" smtClean="0"/>
              <a:t>SERIES I BONDS</a:t>
            </a:r>
          </a:p>
        </p:txBody>
      </p:sp>
      <p:sp>
        <p:nvSpPr>
          <p:cNvPr id="5123" name="Rectangle 3"/>
          <p:cNvSpPr>
            <a:spLocks noGrp="1" noChangeArrowheads="1"/>
          </p:cNvSpPr>
          <p:nvPr>
            <p:ph type="body" idx="1"/>
          </p:nvPr>
        </p:nvSpPr>
        <p:spPr/>
        <p:txBody>
          <a:bodyPr>
            <a:normAutofit lnSpcReduction="10000"/>
          </a:bodyPr>
          <a:lstStyle/>
          <a:p>
            <a:pPr eaLnBrk="1" hangingPunct="1">
              <a:defRPr/>
            </a:pPr>
            <a:r>
              <a:rPr lang="en-US" dirty="0" smtClean="0"/>
              <a:t>Do not need an account to purchase bonds;  instructions are on Form 8888 in </a:t>
            </a:r>
            <a:r>
              <a:rPr lang="en-US" dirty="0" err="1" smtClean="0"/>
              <a:t>TaxWise</a:t>
            </a:r>
            <a:endParaRPr lang="en-US" dirty="0" smtClean="0"/>
          </a:p>
          <a:p>
            <a:pPr eaLnBrk="1" hangingPunct="1">
              <a:defRPr/>
            </a:pPr>
            <a:r>
              <a:rPr lang="en-US" dirty="0" smtClean="0"/>
              <a:t>Can buy for co-owners, e.g., grand/children</a:t>
            </a:r>
          </a:p>
          <a:p>
            <a:pPr eaLnBrk="1" hangingPunct="1">
              <a:defRPr/>
            </a:pPr>
            <a:r>
              <a:rPr lang="en-US" dirty="0" smtClean="0"/>
              <a:t>Can buy up to three in a range of amounts</a:t>
            </a:r>
          </a:p>
          <a:p>
            <a:pPr eaLnBrk="1" hangingPunct="1">
              <a:defRPr/>
            </a:pPr>
            <a:r>
              <a:rPr lang="en-US" dirty="0" smtClean="0"/>
              <a:t>Flat rate interest + semiannual inflation</a:t>
            </a:r>
          </a:p>
          <a:p>
            <a:pPr eaLnBrk="1" hangingPunct="1">
              <a:defRPr/>
            </a:pPr>
            <a:r>
              <a:rPr lang="en-US" dirty="0" smtClean="0"/>
              <a:t>Can redeem after 12 </a:t>
            </a:r>
            <a:r>
              <a:rPr lang="en-US" dirty="0" err="1" smtClean="0"/>
              <a:t>mos</a:t>
            </a:r>
            <a:r>
              <a:rPr lang="en-US" dirty="0" smtClean="0"/>
              <a:t> (forfeit 3 </a:t>
            </a:r>
            <a:r>
              <a:rPr lang="en-US" dirty="0" err="1" smtClean="0"/>
              <a:t>mos</a:t>
            </a:r>
            <a:r>
              <a:rPr lang="en-US" dirty="0" smtClean="0"/>
              <a:t> interest if redeemed &lt;5 years)</a:t>
            </a:r>
          </a:p>
          <a:p>
            <a:pPr eaLnBrk="1" hangingPunct="1">
              <a:defRPr/>
            </a:pPr>
            <a:r>
              <a:rPr lang="en-US" dirty="0" smtClean="0"/>
              <a:t>TP will receive the bonds via mail and a check for balance of refund</a:t>
            </a:r>
          </a:p>
        </p:txBody>
      </p:sp>
      <p:sp>
        <p:nvSpPr>
          <p:cNvPr id="374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4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3C3C6AA0-2454-4834-A545-B2ED5CE5763D}" type="slidenum">
              <a:rPr lang="en-US" smtClean="0"/>
              <a:pPr eaLnBrk="1" fontAlgn="base" hangingPunct="1">
                <a:spcBef>
                  <a:spcPct val="0"/>
                </a:spcBef>
                <a:spcAft>
                  <a:spcPct val="0"/>
                </a:spcAft>
              </a:pPr>
              <a:t>3</a:t>
            </a:fld>
            <a:endParaRPr lang="en-US" smtClean="0"/>
          </a:p>
        </p:txBody>
      </p:sp>
      <p:sp>
        <p:nvSpPr>
          <p:cNvPr id="3747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6152" name="~PP33319.WAV">
            <a:hlinkClick r:id="" action="ppaction://media"/>
          </p:cNvPr>
          <p:cNvPicPr>
            <a:picLocks noRot="1" noChangeAspect="1" noChangeArrowheads="1"/>
          </p:cNvPicPr>
          <p:nvPr>
            <a:wavAudioFile r:embed="rId1" name="~PP3214.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721936"/>
      </p:ext>
    </p:extLst>
  </p:cSld>
  <p:clrMapOvr>
    <a:masterClrMapping/>
  </p:clrMapOvr>
  <p:transition advTm="5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1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15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itle 1"/>
          <p:cNvSpPr>
            <a:spLocks noGrp="1"/>
          </p:cNvSpPr>
          <p:nvPr>
            <p:ph type="title"/>
          </p:nvPr>
        </p:nvSpPr>
        <p:spPr/>
        <p:txBody>
          <a:bodyPr/>
          <a:lstStyle/>
          <a:p>
            <a:pPr eaLnBrk="1" hangingPunct="1"/>
            <a:r>
              <a:rPr lang="en-US" smtClean="0"/>
              <a:t>REFUND OFFSETS</a:t>
            </a:r>
          </a:p>
        </p:txBody>
      </p:sp>
      <p:sp>
        <p:nvSpPr>
          <p:cNvPr id="375811" name="Content Placeholder 2"/>
          <p:cNvSpPr>
            <a:spLocks noGrp="1"/>
          </p:cNvSpPr>
          <p:nvPr>
            <p:ph idx="1"/>
          </p:nvPr>
        </p:nvSpPr>
        <p:spPr/>
        <p:txBody>
          <a:bodyPr/>
          <a:lstStyle/>
          <a:p>
            <a:pPr eaLnBrk="1" hangingPunct="1"/>
            <a:r>
              <a:rPr lang="en-US" smtClean="0"/>
              <a:t>Unpaid federal taxes</a:t>
            </a:r>
          </a:p>
          <a:p>
            <a:pPr eaLnBrk="1" hangingPunct="1"/>
            <a:r>
              <a:rPr lang="en-US" smtClean="0"/>
              <a:t>EIC review</a:t>
            </a:r>
          </a:p>
          <a:p>
            <a:pPr eaLnBrk="1" hangingPunct="1"/>
            <a:r>
              <a:rPr lang="en-US" smtClean="0"/>
              <a:t>Unpaid state taxes</a:t>
            </a:r>
          </a:p>
          <a:p>
            <a:pPr eaLnBrk="1" hangingPunct="1"/>
            <a:r>
              <a:rPr lang="en-US" smtClean="0"/>
              <a:t>Child support</a:t>
            </a:r>
          </a:p>
          <a:p>
            <a:pPr eaLnBrk="1" hangingPunct="1"/>
            <a:r>
              <a:rPr lang="en-US" smtClean="0"/>
              <a:t>Student loans</a:t>
            </a:r>
          </a:p>
          <a:p>
            <a:pPr eaLnBrk="1" hangingPunct="1"/>
            <a:r>
              <a:rPr lang="en-US" smtClean="0"/>
              <a:t>Other non-tax debts</a:t>
            </a:r>
          </a:p>
          <a:p>
            <a:pPr eaLnBrk="1" hangingPunct="1"/>
            <a:endParaRPr lang="en-US" smtClean="0"/>
          </a:p>
        </p:txBody>
      </p:sp>
      <p:sp>
        <p:nvSpPr>
          <p:cNvPr id="375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5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A51F777-36EF-4833-B1AE-E21891F31E57}" type="slidenum">
              <a:rPr lang="en-US" smtClean="0"/>
              <a:pPr eaLnBrk="1" fontAlgn="base" hangingPunct="1">
                <a:spcBef>
                  <a:spcPct val="0"/>
                </a:spcBef>
                <a:spcAft>
                  <a:spcPct val="0"/>
                </a:spcAft>
              </a:pPr>
              <a:t>4</a:t>
            </a:fld>
            <a:endParaRPr lang="en-US" smtClean="0"/>
          </a:p>
        </p:txBody>
      </p:sp>
      <p:sp>
        <p:nvSpPr>
          <p:cNvPr id="3758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7176" name="~PP33319.WAV">
            <a:hlinkClick r:id="" action="ppaction://media"/>
          </p:cNvPr>
          <p:cNvPicPr>
            <a:picLocks noRot="1" noChangeAspect="1" noChangeArrowheads="1"/>
          </p:cNvPicPr>
          <p:nvPr>
            <a:wavAudioFile r:embed="rId1" name="~PP3651.WAV"/>
          </p:nvPr>
        </p:nvPicPr>
        <p:blipFill>
          <a:blip r:embed="rId3">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728835"/>
      </p:ext>
    </p:extLst>
  </p:cSld>
  <p:clrMapOvr>
    <a:masterClrMapping/>
  </p:clrMapOvr>
  <p:transition advTm="4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17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r>
              <a:rPr lang="en-US" smtClean="0"/>
              <a:t>Amounts Owed</a:t>
            </a:r>
          </a:p>
        </p:txBody>
      </p:sp>
      <p:sp>
        <p:nvSpPr>
          <p:cNvPr id="517126" name="Rectangle 3"/>
          <p:cNvSpPr>
            <a:spLocks noGrp="1" noChangeArrowheads="1"/>
          </p:cNvSpPr>
          <p:nvPr>
            <p:ph type="body" idx="1"/>
          </p:nvPr>
        </p:nvSpPr>
        <p:spPr>
          <a:xfrm>
            <a:off x="914400" y="1600200"/>
            <a:ext cx="7924800" cy="4724400"/>
          </a:xfrm>
        </p:spPr>
        <p:txBody>
          <a:bodyPr>
            <a:normAutofit fontScale="92500" lnSpcReduction="20000"/>
          </a:bodyPr>
          <a:lstStyle/>
          <a:p>
            <a:pPr eaLnBrk="1" hangingPunct="1">
              <a:defRPr/>
            </a:pPr>
            <a:r>
              <a:rPr lang="en-US" dirty="0" smtClean="0"/>
              <a:t>Amount you owe</a:t>
            </a:r>
          </a:p>
          <a:p>
            <a:pPr lvl="1" eaLnBrk="1" hangingPunct="1">
              <a:defRPr/>
            </a:pPr>
            <a:r>
              <a:rPr lang="en-US" dirty="0" smtClean="0"/>
              <a:t>Payment voucher sent by TP with check to IRS by due date</a:t>
            </a:r>
          </a:p>
          <a:p>
            <a:pPr eaLnBrk="1" hangingPunct="1">
              <a:defRPr/>
            </a:pPr>
            <a:r>
              <a:rPr lang="en-US" dirty="0" smtClean="0"/>
              <a:t>Tax Penalty for Underpayment of Taxes </a:t>
            </a:r>
            <a:r>
              <a:rPr lang="en-US" dirty="0" smtClean="0">
                <a:solidFill>
                  <a:srgbClr val="FF0000"/>
                </a:solidFill>
              </a:rPr>
              <a:t>[OUT OF SCOPE]</a:t>
            </a:r>
          </a:p>
          <a:p>
            <a:pPr lvl="1" eaLnBrk="1" hangingPunct="1">
              <a:defRPr/>
            </a:pPr>
            <a:r>
              <a:rPr lang="en-US" dirty="0" smtClean="0"/>
              <a:t>If TW calculates a penalty, then enter $1 in </a:t>
            </a:r>
            <a:r>
              <a:rPr lang="en-US" smtClean="0"/>
              <a:t>“2010 </a:t>
            </a:r>
            <a:r>
              <a:rPr lang="en-US" dirty="0" smtClean="0"/>
              <a:t>tax” on Form 2210, Part II, Line 8 (this will trick TW into using $0 for penalty – IRS may still calculate penalty and send letter to TP)</a:t>
            </a:r>
          </a:p>
          <a:p>
            <a:pPr lvl="1" eaLnBrk="1" hangingPunct="1">
              <a:defRPr/>
            </a:pPr>
            <a:r>
              <a:rPr lang="en-US" dirty="0" smtClean="0"/>
              <a:t>If TW does NOT calculate a penalty, but it looks like TP will owe a penalty (e.g. owed an amount greater than $1,000 (Federal) / $400 (NJ)), then TP should be alerted that they may receive a letter from IRS</a:t>
            </a:r>
          </a:p>
        </p:txBody>
      </p:sp>
      <p:sp>
        <p:nvSpPr>
          <p:cNvPr id="376836"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68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EBDF25B7-4E15-4575-B0AE-C208C8A4CF95}" type="slidenum">
              <a:rPr lang="en-US" smtClean="0"/>
              <a:pPr eaLnBrk="1" fontAlgn="base" hangingPunct="1">
                <a:spcBef>
                  <a:spcPct val="0"/>
                </a:spcBef>
                <a:spcAft>
                  <a:spcPct val="0"/>
                </a:spcAft>
              </a:pPr>
              <a:t>5</a:t>
            </a:fld>
            <a:endParaRPr lang="en-US" smtClean="0"/>
          </a:p>
        </p:txBody>
      </p:sp>
      <p:sp>
        <p:nvSpPr>
          <p:cNvPr id="37683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9" name="~PP73335.WAV">
            <a:hlinkClick r:id="" action="ppaction://media"/>
          </p:cNvPr>
          <p:cNvPicPr>
            <a:picLocks noRot="1" noChangeAspect="1"/>
          </p:cNvPicPr>
          <p:nvPr>
            <a:wavAudioFile r:embed="rId1" name="~PP709.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91475"/>
      </p:ext>
    </p:extLst>
  </p:cSld>
  <p:clrMapOvr>
    <a:masterClrMapping/>
  </p:clrMapOvr>
  <p:transition advTm="1183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r>
              <a:rPr lang="en-US" smtClean="0"/>
              <a:t>Estimated Payments for Next Year</a:t>
            </a:r>
          </a:p>
        </p:txBody>
      </p:sp>
      <p:sp>
        <p:nvSpPr>
          <p:cNvPr id="377859" name="Rectangle 3"/>
          <p:cNvSpPr>
            <a:spLocks noGrp="1" noChangeArrowheads="1"/>
          </p:cNvSpPr>
          <p:nvPr>
            <p:ph type="body" idx="1"/>
          </p:nvPr>
        </p:nvSpPr>
        <p:spPr/>
        <p:txBody>
          <a:bodyPr/>
          <a:lstStyle/>
          <a:p>
            <a:pPr eaLnBrk="1" hangingPunct="1">
              <a:lnSpc>
                <a:spcPct val="90000"/>
              </a:lnSpc>
            </a:pPr>
            <a:r>
              <a:rPr lang="en-US" smtClean="0"/>
              <a:t>For next year, taxpayer expects to owe more than $1,000 when filing tax return</a:t>
            </a:r>
          </a:p>
          <a:p>
            <a:pPr eaLnBrk="1" hangingPunct="1">
              <a:lnSpc>
                <a:spcPct val="90000"/>
              </a:lnSpc>
              <a:buFont typeface="Wingdings" pitchFamily="2" charset="2"/>
              <a:buNone/>
            </a:pPr>
            <a:endParaRPr lang="en-US" smtClean="0"/>
          </a:p>
          <a:p>
            <a:pPr eaLnBrk="1" hangingPunct="1">
              <a:lnSpc>
                <a:spcPct val="90000"/>
              </a:lnSpc>
            </a:pPr>
            <a:r>
              <a:rPr lang="en-US" smtClean="0"/>
              <a:t>Taxpayer expects next years tax withheld to be less than:</a:t>
            </a:r>
          </a:p>
          <a:p>
            <a:pPr lvl="1" eaLnBrk="1" hangingPunct="1">
              <a:lnSpc>
                <a:spcPct val="90000"/>
              </a:lnSpc>
            </a:pPr>
            <a:r>
              <a:rPr lang="en-US" smtClean="0"/>
              <a:t>90% of the tax liability on next years return, or</a:t>
            </a:r>
          </a:p>
          <a:p>
            <a:pPr lvl="1" eaLnBrk="1" hangingPunct="1">
              <a:lnSpc>
                <a:spcPct val="90000"/>
              </a:lnSpc>
            </a:pPr>
            <a:r>
              <a:rPr lang="en-US" smtClean="0"/>
              <a:t>100% of tax liability shown on current year return.</a:t>
            </a:r>
          </a:p>
        </p:txBody>
      </p:sp>
      <p:sp>
        <p:nvSpPr>
          <p:cNvPr id="37786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7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D6A5ECE0-7EFA-487C-A34D-B384A73B26D6}" type="slidenum">
              <a:rPr lang="en-US" smtClean="0"/>
              <a:pPr eaLnBrk="1" fontAlgn="base" hangingPunct="1">
                <a:spcBef>
                  <a:spcPct val="0"/>
                </a:spcBef>
                <a:spcAft>
                  <a:spcPct val="0"/>
                </a:spcAft>
              </a:pPr>
              <a:t>6</a:t>
            </a:fld>
            <a:endParaRPr lang="en-US" smtClean="0"/>
          </a:p>
        </p:txBody>
      </p:sp>
      <p:sp>
        <p:nvSpPr>
          <p:cNvPr id="37786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9228" name="~PP13335.WAV">
            <a:hlinkClick r:id="" action="ppaction://media"/>
          </p:cNvPr>
          <p:cNvPicPr>
            <a:picLocks noRot="1" noChangeAspect="1" noChangeArrowheads="1"/>
          </p:cNvPicPr>
          <p:nvPr>
            <a:wavAudioFile r:embed="rId1" name="~PP1003.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878865"/>
      </p:ext>
    </p:extLst>
  </p:cSld>
  <p:clrMapOvr>
    <a:masterClrMapping/>
  </p:clrMapOvr>
  <p:transition advTm="4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2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22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r>
              <a:rPr lang="en-US" smtClean="0"/>
              <a:t>Estimated Taxes</a:t>
            </a:r>
          </a:p>
        </p:txBody>
      </p:sp>
      <p:sp>
        <p:nvSpPr>
          <p:cNvPr id="378883" name="Rectangle 3"/>
          <p:cNvSpPr>
            <a:spLocks noGrp="1" noChangeArrowheads="1"/>
          </p:cNvSpPr>
          <p:nvPr>
            <p:ph type="body" idx="1"/>
          </p:nvPr>
        </p:nvSpPr>
        <p:spPr/>
        <p:txBody>
          <a:bodyPr/>
          <a:lstStyle/>
          <a:p>
            <a:pPr eaLnBrk="1" hangingPunct="1">
              <a:lnSpc>
                <a:spcPct val="90000"/>
              </a:lnSpc>
            </a:pPr>
            <a:r>
              <a:rPr lang="en-US" smtClean="0"/>
              <a:t>Estimated taxes are submitted on Form 1040-ES and NJ Form 1040-ES</a:t>
            </a:r>
          </a:p>
          <a:p>
            <a:pPr eaLnBrk="1" hangingPunct="1">
              <a:lnSpc>
                <a:spcPct val="90000"/>
              </a:lnSpc>
            </a:pPr>
            <a:r>
              <a:rPr lang="en-US" smtClean="0"/>
              <a:t>Checks are made payable to US Treasury and NJ Division of Taxation</a:t>
            </a:r>
          </a:p>
          <a:p>
            <a:pPr eaLnBrk="1" hangingPunct="1">
              <a:lnSpc>
                <a:spcPct val="90000"/>
              </a:lnSpc>
            </a:pPr>
            <a:r>
              <a:rPr lang="en-US" smtClean="0"/>
              <a:t>Estimated tax payments are due on 4/15, 6/15, 9/15 and 1/15 of following year</a:t>
            </a:r>
          </a:p>
          <a:p>
            <a:pPr eaLnBrk="1" hangingPunct="1">
              <a:lnSpc>
                <a:spcPct val="90000"/>
              </a:lnSpc>
            </a:pPr>
            <a:r>
              <a:rPr lang="en-US" smtClean="0"/>
              <a:t>Calculated by TP on Form 1040-ES worksheet</a:t>
            </a:r>
          </a:p>
          <a:p>
            <a:pPr eaLnBrk="1" hangingPunct="1">
              <a:lnSpc>
                <a:spcPct val="90000"/>
              </a:lnSpc>
            </a:pPr>
            <a:r>
              <a:rPr lang="en-US" smtClean="0"/>
              <a:t>Required if TP is self-employed</a:t>
            </a:r>
          </a:p>
        </p:txBody>
      </p:sp>
      <p:sp>
        <p:nvSpPr>
          <p:cNvPr id="37888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8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EE0B278-B863-4E0E-9BD0-4D69FE1811F5}" type="slidenum">
              <a:rPr lang="en-US" smtClean="0"/>
              <a:pPr eaLnBrk="1" fontAlgn="base" hangingPunct="1">
                <a:spcBef>
                  <a:spcPct val="0"/>
                </a:spcBef>
                <a:spcAft>
                  <a:spcPct val="0"/>
                </a:spcAft>
              </a:pPr>
              <a:t>7</a:t>
            </a:fld>
            <a:endParaRPr lang="en-US" smtClean="0"/>
          </a:p>
        </p:txBody>
      </p:sp>
      <p:sp>
        <p:nvSpPr>
          <p:cNvPr id="37888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0252" name="~PP53335.WAV">
            <a:hlinkClick r:id="" action="ppaction://media"/>
          </p:cNvPr>
          <p:cNvPicPr>
            <a:picLocks noRot="1" noChangeAspect="1" noChangeArrowheads="1"/>
          </p:cNvPicPr>
          <p:nvPr>
            <a:wavAudioFile r:embed="rId1" name="~PP518.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041220"/>
      </p:ext>
    </p:extLst>
  </p:cSld>
  <p:clrMapOvr>
    <a:masterClrMapping/>
  </p:clrMapOvr>
  <p:transition advTm="6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2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25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r>
              <a:rPr lang="en-US" smtClean="0"/>
              <a:t>Form W-4 and W-4P</a:t>
            </a:r>
          </a:p>
        </p:txBody>
      </p:sp>
      <p:sp>
        <p:nvSpPr>
          <p:cNvPr id="379907" name="Rectangle 3"/>
          <p:cNvSpPr>
            <a:spLocks noGrp="1" noChangeArrowheads="1"/>
          </p:cNvSpPr>
          <p:nvPr>
            <p:ph type="body" idx="1"/>
          </p:nvPr>
        </p:nvSpPr>
        <p:spPr/>
        <p:txBody>
          <a:bodyPr/>
          <a:lstStyle/>
          <a:p>
            <a:pPr eaLnBrk="1" hangingPunct="1"/>
            <a:endParaRPr lang="en-US" smtClean="0"/>
          </a:p>
          <a:p>
            <a:pPr eaLnBrk="1" hangingPunct="1"/>
            <a:r>
              <a:rPr lang="en-US" smtClean="0"/>
              <a:t>Used to change withholding allowance</a:t>
            </a:r>
          </a:p>
          <a:p>
            <a:pPr eaLnBrk="1" hangingPunct="1"/>
            <a:endParaRPr lang="en-US" smtClean="0"/>
          </a:p>
          <a:p>
            <a:pPr lvl="1" eaLnBrk="1" hangingPunct="1"/>
            <a:r>
              <a:rPr lang="en-US" smtClean="0"/>
              <a:t>Used if significant refund or balance due</a:t>
            </a:r>
          </a:p>
          <a:p>
            <a:pPr lvl="1" eaLnBrk="1" hangingPunct="1"/>
            <a:endParaRPr lang="en-US" smtClean="0"/>
          </a:p>
        </p:txBody>
      </p:sp>
      <p:sp>
        <p:nvSpPr>
          <p:cNvPr id="37990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79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68B916D7-CD38-4235-9A9E-5E0B4D5F4115}" type="slidenum">
              <a:rPr lang="en-US" smtClean="0"/>
              <a:pPr eaLnBrk="1" fontAlgn="base" hangingPunct="1">
                <a:spcBef>
                  <a:spcPct val="0"/>
                </a:spcBef>
                <a:spcAft>
                  <a:spcPct val="0"/>
                </a:spcAft>
              </a:pPr>
              <a:t>8</a:t>
            </a:fld>
            <a:endParaRPr lang="en-US" smtClean="0"/>
          </a:p>
        </p:txBody>
      </p:sp>
      <p:sp>
        <p:nvSpPr>
          <p:cNvPr id="379910"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1275" name="~PP23350.WAV">
            <a:hlinkClick r:id="" action="ppaction://media"/>
          </p:cNvPr>
          <p:cNvPicPr>
            <a:picLocks noRot="1" noChangeAspect="1" noChangeArrowheads="1"/>
          </p:cNvPicPr>
          <p:nvPr>
            <a:wavAudioFile r:embed="rId1" name="~PP202.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067784"/>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27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27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1"/>
          <p:cNvSpPr>
            <a:spLocks noGrp="1"/>
          </p:cNvSpPr>
          <p:nvPr>
            <p:ph type="title"/>
          </p:nvPr>
        </p:nvSpPr>
        <p:spPr/>
        <p:txBody>
          <a:bodyPr/>
          <a:lstStyle/>
          <a:p>
            <a:pPr eaLnBrk="1" hangingPunct="1"/>
            <a:r>
              <a:rPr lang="en-US" smtClean="0"/>
              <a:t>What if Taxpayer cannot pay?</a:t>
            </a:r>
          </a:p>
        </p:txBody>
      </p:sp>
      <p:sp>
        <p:nvSpPr>
          <p:cNvPr id="380931" name="Content Placeholder 2"/>
          <p:cNvSpPr>
            <a:spLocks noGrp="1"/>
          </p:cNvSpPr>
          <p:nvPr>
            <p:ph idx="1"/>
          </p:nvPr>
        </p:nvSpPr>
        <p:spPr/>
        <p:txBody>
          <a:bodyPr/>
          <a:lstStyle/>
          <a:p>
            <a:pPr eaLnBrk="1" hangingPunct="1"/>
            <a:r>
              <a:rPr lang="en-US" smtClean="0"/>
              <a:t>Pay in full within 60 or 120 days with no fee, but interest and penalty will be charged on payments after due date.</a:t>
            </a:r>
          </a:p>
          <a:p>
            <a:pPr eaLnBrk="1" hangingPunct="1"/>
            <a:r>
              <a:rPr lang="en-US" smtClean="0"/>
              <a:t>Apply to make monthly installments using Form 9465 Installment Agreement Request</a:t>
            </a:r>
          </a:p>
          <a:p>
            <a:pPr lvl="1" eaLnBrk="1" hangingPunct="1"/>
            <a:r>
              <a:rPr lang="en-US" smtClean="0"/>
              <a:t>Fee charged for application</a:t>
            </a:r>
          </a:p>
        </p:txBody>
      </p:sp>
      <p:sp>
        <p:nvSpPr>
          <p:cNvPr id="380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80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7841AFA3-BEDB-480D-BEBD-D3FE25FFB871}" type="slidenum">
              <a:rPr lang="en-US" smtClean="0"/>
              <a:pPr eaLnBrk="1" fontAlgn="base" hangingPunct="1">
                <a:spcBef>
                  <a:spcPct val="0"/>
                </a:spcBef>
                <a:spcAft>
                  <a:spcPct val="0"/>
                </a:spcAft>
              </a:pPr>
              <a:t>9</a:t>
            </a:fld>
            <a:endParaRPr lang="en-US" smtClean="0"/>
          </a:p>
        </p:txBody>
      </p:sp>
      <p:sp>
        <p:nvSpPr>
          <p:cNvPr id="3809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2300" name="~PP13350.WAV">
            <a:hlinkClick r:id="" action="ppaction://media"/>
          </p:cNvPr>
          <p:cNvPicPr>
            <a:picLocks noRot="1" noChangeAspect="1" noChangeArrowheads="1"/>
          </p:cNvPicPr>
          <p:nvPr>
            <a:wavAudioFile r:embed="rId1" name="~PP1406.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513287"/>
      </p:ext>
    </p:extLst>
  </p:cSld>
  <p:clrMapOvr>
    <a:masterClrMapping/>
  </p:clrMapOvr>
  <p:transition advTm="4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30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300"/>
                </p:tgtEl>
              </p:cMediaNode>
            </p:audio>
          </p:childTnLst>
        </p:cTn>
      </p:par>
    </p:tnLst>
  </p:timing>
</p:sld>
</file>

<file path=ppt/theme/theme1.xml><?xml version="1.0" encoding="utf-8"?>
<a:theme xmlns:a="http://schemas.openxmlformats.org/drawingml/2006/main" name="NJ Template 06">
  <a:themeElements>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NJ Template 06">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4491 NJ</Template>
  <TotalTime>0</TotalTime>
  <Words>707</Words>
  <Application>Microsoft Office PowerPoint</Application>
  <PresentationFormat>On-screen Show (4:3)</PresentationFormat>
  <Paragraphs>112</Paragraphs>
  <Slides>9</Slides>
  <Notes>7</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NJ Template 06</vt:lpstr>
      <vt:lpstr>Refund / Amount Owed</vt:lpstr>
      <vt:lpstr>REFUND OPTIONS</vt:lpstr>
      <vt:lpstr>SERIES I BONDS</vt:lpstr>
      <vt:lpstr>REFUND OFFSETS</vt:lpstr>
      <vt:lpstr>Amounts Owed</vt:lpstr>
      <vt:lpstr>Estimated Payments for Next Year</vt:lpstr>
      <vt:lpstr>Estimated Taxes</vt:lpstr>
      <vt:lpstr>Form W-4 and W-4P</vt:lpstr>
      <vt:lpstr>What if Taxpayer cannot pay?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Refund / Amount Owed</dc:title>
  <dc:creator>HershAl</dc:creator>
  <cp:lastModifiedBy>HershAl</cp:lastModifiedBy>
  <cp:revision>2</cp:revision>
  <dcterms:created xsi:type="dcterms:W3CDTF">2012-01-07T00:34:44Z</dcterms:created>
  <dcterms:modified xsi:type="dcterms:W3CDTF">2012-01-07T00:34:45Z</dcterms:modified>
</cp:coreProperties>
</file>